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-9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B122-DA32-C04E-B630-7318FC657685}" type="datetimeFigureOut">
              <a:rPr lang="en-US" smtClean="0"/>
              <a:t>5/22/13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72209-B891-FE43-844C-52329D70C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34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B122-DA32-C04E-B630-7318FC657685}" type="datetimeFigureOut">
              <a:rPr lang="en-US" smtClean="0"/>
              <a:t>5/22/13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72209-B891-FE43-844C-52329D70C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28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B122-DA32-C04E-B630-7318FC657685}" type="datetimeFigureOut">
              <a:rPr lang="en-US" smtClean="0"/>
              <a:t>5/22/13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72209-B891-FE43-844C-52329D70C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742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B122-DA32-C04E-B630-7318FC657685}" type="datetimeFigureOut">
              <a:rPr lang="en-US" smtClean="0"/>
              <a:t>5/22/13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72209-B891-FE43-844C-52329D70C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71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B122-DA32-C04E-B630-7318FC657685}" type="datetimeFigureOut">
              <a:rPr lang="en-US" smtClean="0"/>
              <a:t>5/22/13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72209-B891-FE43-844C-52329D70C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935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B122-DA32-C04E-B630-7318FC657685}" type="datetimeFigureOut">
              <a:rPr lang="en-US" smtClean="0"/>
              <a:t>5/22/13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72209-B891-FE43-844C-52329D70C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04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B122-DA32-C04E-B630-7318FC657685}" type="datetimeFigureOut">
              <a:rPr lang="en-US" smtClean="0"/>
              <a:t>5/22/13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72209-B891-FE43-844C-52329D70C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099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B122-DA32-C04E-B630-7318FC657685}" type="datetimeFigureOut">
              <a:rPr lang="en-US" smtClean="0"/>
              <a:t>5/22/13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72209-B891-FE43-844C-52329D70C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698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B122-DA32-C04E-B630-7318FC657685}" type="datetimeFigureOut">
              <a:rPr lang="en-US" smtClean="0"/>
              <a:t>5/22/13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72209-B891-FE43-844C-52329D70C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11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B122-DA32-C04E-B630-7318FC657685}" type="datetimeFigureOut">
              <a:rPr lang="en-US" smtClean="0"/>
              <a:t>5/22/13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72209-B891-FE43-844C-52329D70C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279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B122-DA32-C04E-B630-7318FC657685}" type="datetimeFigureOut">
              <a:rPr lang="en-US" smtClean="0"/>
              <a:t>5/22/13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72209-B891-FE43-844C-52329D70C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15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DB122-DA32-C04E-B630-7318FC657685}" type="datetimeFigureOut">
              <a:rPr lang="en-US" smtClean="0"/>
              <a:t>5/22/13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72209-B891-FE43-844C-52329D70C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667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Learn Computation?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Alexis Black Pyrkosz</a:t>
            </a:r>
          </a:p>
          <a:p>
            <a:r>
              <a:rPr lang="en-US" dirty="0" smtClean="0"/>
              <a:t>SROP Comp Workshop: Day 0</a:t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51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27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Reasons You Need to Learn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Job security</a:t>
            </a:r>
          </a:p>
          <a:p>
            <a:endParaRPr lang="en-US" dirty="0" smtClean="0"/>
          </a:p>
          <a:p>
            <a:r>
              <a:rPr lang="en-US" dirty="0" smtClean="0"/>
              <a:t>Productivity</a:t>
            </a:r>
          </a:p>
          <a:p>
            <a:endParaRPr lang="en-US" dirty="0" smtClean="0"/>
          </a:p>
          <a:p>
            <a:r>
              <a:rPr lang="en-US" dirty="0" smtClean="0"/>
              <a:t>Accuracy</a:t>
            </a:r>
          </a:p>
          <a:p>
            <a:endParaRPr lang="en-US" dirty="0" smtClean="0"/>
          </a:p>
          <a:p>
            <a:r>
              <a:rPr lang="en-US" dirty="0" smtClean="0"/>
              <a:t>Creativity</a:t>
            </a:r>
            <a:endParaRPr lang="en-US" dirty="0"/>
          </a:p>
        </p:txBody>
      </p:sp>
      <p:pic>
        <p:nvPicPr>
          <p:cNvPr id="4" name="Picture 3" descr="AA0392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106" y="2317210"/>
            <a:ext cx="1901979" cy="1786599"/>
          </a:xfrm>
          <a:prstGeom prst="rect">
            <a:avLst/>
          </a:prstGeom>
        </p:spPr>
      </p:pic>
      <p:pic>
        <p:nvPicPr>
          <p:cNvPr id="6" name="Picture 5" descr="CC0005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895" y="1364859"/>
            <a:ext cx="945824" cy="1363263"/>
          </a:xfrm>
          <a:prstGeom prst="rect">
            <a:avLst/>
          </a:prstGeom>
        </p:spPr>
      </p:pic>
      <p:pic>
        <p:nvPicPr>
          <p:cNvPr id="7" name="Picture 6" descr="stk19951boj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895" y="3571055"/>
            <a:ext cx="911334" cy="1247965"/>
          </a:xfrm>
          <a:prstGeom prst="rect">
            <a:avLst/>
          </a:prstGeom>
        </p:spPr>
      </p:pic>
      <p:pic>
        <p:nvPicPr>
          <p:cNvPr id="8" name="Picture 7" descr="LS00329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262" y="4808470"/>
            <a:ext cx="1176879" cy="204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64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r>
              <a:rPr lang="en-US" dirty="0" smtClean="0"/>
              <a:t>Topics Covered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6000"/>
            <a:ext cx="8229600" cy="58420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Day 0:</a:t>
            </a:r>
          </a:p>
          <a:p>
            <a:pPr lvl="1"/>
            <a:r>
              <a:rPr lang="en-US" dirty="0" smtClean="0"/>
              <a:t>Introduction, Presentation Requirements</a:t>
            </a:r>
          </a:p>
          <a:p>
            <a:r>
              <a:rPr lang="en-US" dirty="0" smtClean="0"/>
              <a:t>Day 1:</a:t>
            </a:r>
          </a:p>
          <a:p>
            <a:pPr lvl="1"/>
            <a:r>
              <a:rPr lang="en-US" dirty="0" smtClean="0"/>
              <a:t>Intro to Hardware/Software</a:t>
            </a:r>
          </a:p>
          <a:p>
            <a:pPr lvl="1"/>
            <a:r>
              <a:rPr lang="en-US" dirty="0" smtClean="0"/>
              <a:t>Intro to Command Line/Command Line Tools</a:t>
            </a:r>
          </a:p>
          <a:p>
            <a:r>
              <a:rPr lang="en-US" dirty="0" smtClean="0"/>
              <a:t>Day 2:</a:t>
            </a:r>
          </a:p>
          <a:p>
            <a:pPr lvl="1"/>
            <a:r>
              <a:rPr lang="en-US" dirty="0" smtClean="0"/>
              <a:t>Reproducible Research/</a:t>
            </a:r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</a:p>
          <a:p>
            <a:pPr lvl="1"/>
            <a:r>
              <a:rPr lang="en-US" dirty="0" smtClean="0"/>
              <a:t>Version Control/</a:t>
            </a:r>
            <a:r>
              <a:rPr lang="en-US" dirty="0" err="1" smtClean="0"/>
              <a:t>Git</a:t>
            </a:r>
            <a:r>
              <a:rPr lang="en-US" dirty="0" smtClean="0"/>
              <a:t>/</a:t>
            </a:r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 smtClean="0"/>
              <a:t>Intro to the Cloud</a:t>
            </a:r>
          </a:p>
          <a:p>
            <a:r>
              <a:rPr lang="en-US" dirty="0" smtClean="0"/>
              <a:t>Day 3:</a:t>
            </a:r>
          </a:p>
          <a:p>
            <a:pPr lvl="1"/>
            <a:r>
              <a:rPr lang="en-US" dirty="0" smtClean="0"/>
              <a:t>Cloud Computing Long Tutorial</a:t>
            </a:r>
          </a:p>
          <a:p>
            <a:r>
              <a:rPr lang="en-US" dirty="0" smtClean="0"/>
              <a:t>Day 4:</a:t>
            </a:r>
          </a:p>
          <a:p>
            <a:pPr lvl="1"/>
            <a:r>
              <a:rPr lang="en-US" dirty="0" smtClean="0"/>
              <a:t>Intro to R</a:t>
            </a:r>
          </a:p>
          <a:p>
            <a:pPr lvl="1"/>
            <a:r>
              <a:rPr lang="en-US" dirty="0" smtClean="0"/>
              <a:t>R in </a:t>
            </a:r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</a:p>
          <a:p>
            <a:pPr lvl="1"/>
            <a:r>
              <a:rPr lang="en-US" dirty="0" smtClean="0"/>
              <a:t>Finish Cloud Computing Long Tutorial</a:t>
            </a:r>
          </a:p>
          <a:p>
            <a:r>
              <a:rPr lang="en-US" dirty="0" smtClean="0"/>
              <a:t>Day 5:</a:t>
            </a:r>
          </a:p>
          <a:p>
            <a:pPr lvl="1"/>
            <a:r>
              <a:rPr lang="en-US" dirty="0" smtClean="0"/>
              <a:t>Presentations</a:t>
            </a:r>
          </a:p>
        </p:txBody>
      </p:sp>
    </p:spTree>
    <p:extLst>
      <p:ext uri="{BB962C8B-B14F-4D97-AF65-F5344CB8AC3E}">
        <p14:creationId xmlns:p14="http://schemas.microsoft.com/office/powerpoint/2010/main" val="2892439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Can Do With computation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coustic_Analysi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7" r="4243" b="6628"/>
          <a:stretch/>
        </p:blipFill>
        <p:spPr>
          <a:xfrm>
            <a:off x="1270001" y="-15736"/>
            <a:ext cx="6315660" cy="44226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432702"/>
            <a:ext cx="1856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LMS International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488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itian_new_angle_full_w_strings_v01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737" y="1231868"/>
            <a:ext cx="5138047" cy="54389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6099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Structural Finite Element Model of a Stradivari Violin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499545"/>
            <a:ext cx="1204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M. Pyrkosz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734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Undocking of </a:t>
            </a:r>
            <a:r>
              <a:rPr lang="en-US" dirty="0" err="1" smtClean="0"/>
              <a:t>tRNA</a:t>
            </a:r>
            <a:r>
              <a:rPr lang="en-US" dirty="0" smtClean="0"/>
              <a:t> from </a:t>
            </a:r>
            <a:r>
              <a:rPr lang="en-US" dirty="0" err="1" smtClean="0"/>
              <a:t>Aminoacyl-tRNA-synthetase</a:t>
            </a:r>
            <a:endParaRPr lang="en-US" dirty="0"/>
          </a:p>
        </p:txBody>
      </p:sp>
      <p:pic>
        <p:nvPicPr>
          <p:cNvPr id="3" name="Picture 2" descr="16nsIntervalGreenProtFrontASite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1219200"/>
            <a:ext cx="6845300" cy="508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488668"/>
            <a:ext cx="3571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Black Pyrkosz </a:t>
            </a:r>
            <a:r>
              <a:rPr lang="en-US" i="1" dirty="0" smtClean="0"/>
              <a:t>et al.</a:t>
            </a:r>
            <a:r>
              <a:rPr lang="en-US" dirty="0" smtClean="0"/>
              <a:t> </a:t>
            </a:r>
            <a:r>
              <a:rPr lang="en-US" i="1" dirty="0" smtClean="0"/>
              <a:t>J </a:t>
            </a:r>
            <a:r>
              <a:rPr lang="en-US" i="1" dirty="0" err="1" smtClean="0"/>
              <a:t>Mol</a:t>
            </a:r>
            <a:r>
              <a:rPr lang="en-US" i="1" dirty="0" smtClean="0"/>
              <a:t> </a:t>
            </a:r>
            <a:r>
              <a:rPr lang="en-US" i="1" dirty="0" err="1" smtClean="0"/>
              <a:t>Biol</a:t>
            </a:r>
            <a:r>
              <a:rPr lang="en-US" dirty="0" smtClean="0"/>
              <a:t> (2010)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008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Structural Model of HIV-1 capsid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32" y="1271571"/>
            <a:ext cx="7566525" cy="50411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510136"/>
            <a:ext cx="8074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www.ks.uiuc.edu</a:t>
            </a:r>
            <a:r>
              <a:rPr lang="en-US" dirty="0" smtClean="0"/>
              <a:t>/Gallery/Science/viral/</a:t>
            </a:r>
            <a:r>
              <a:rPr lang="en-US" dirty="0" err="1" smtClean="0"/>
              <a:t>tn</a:t>
            </a:r>
            <a:r>
              <a:rPr lang="en-US" dirty="0" smtClean="0"/>
              <a:t>/</a:t>
            </a:r>
            <a:r>
              <a:rPr lang="en-US" dirty="0" err="1" smtClean="0"/>
              <a:t>HIV_juanp.jpg.html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437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Molecular orbitals of C60 fullerene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684" y="1095039"/>
            <a:ext cx="6830996" cy="528169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48866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www.ks.uiuc.edu</a:t>
            </a:r>
            <a:r>
              <a:rPr lang="en-US" dirty="0" smtClean="0"/>
              <a:t>/Gallery/Science/</a:t>
            </a:r>
            <a:r>
              <a:rPr lang="en-US" dirty="0" err="1" smtClean="0"/>
              <a:t>non_protein</a:t>
            </a:r>
            <a:r>
              <a:rPr lang="en-US" dirty="0" smtClean="0"/>
              <a:t>/</a:t>
            </a:r>
            <a:r>
              <a:rPr lang="en-US" dirty="0" err="1" smtClean="0"/>
              <a:t>tn</a:t>
            </a:r>
            <a:r>
              <a:rPr lang="en-US" dirty="0" smtClean="0"/>
              <a:t>/c60_orb104_beige_st.jpg.html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410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Hurricane Modeling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582" y="1631482"/>
            <a:ext cx="7539789" cy="456408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494036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www.tacc.utexas.edu</a:t>
            </a:r>
            <a:r>
              <a:rPr lang="en-US" dirty="0" smtClean="0"/>
              <a:t>/</a:t>
            </a:r>
            <a:r>
              <a:rPr lang="en-US" dirty="0" err="1" smtClean="0"/>
              <a:t>scivis</a:t>
            </a:r>
            <a:r>
              <a:rPr lang="en-US" dirty="0" smtClean="0"/>
              <a:t>-gallery/hurricane-modeling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789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arterial 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417638"/>
            <a:ext cx="6004425" cy="480354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484022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www.tacc.utexas.edu</a:t>
            </a:r>
            <a:r>
              <a:rPr lang="en-US" dirty="0" smtClean="0"/>
              <a:t>/</a:t>
            </a:r>
            <a:r>
              <a:rPr lang="en-US" dirty="0" err="1" smtClean="0"/>
              <a:t>scivis</a:t>
            </a:r>
            <a:r>
              <a:rPr lang="en-US" dirty="0" smtClean="0"/>
              <a:t>-gallery/arterial-tree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227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Aortic Blood Turbulence from a Pump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316" y="1417638"/>
            <a:ext cx="6207030" cy="50566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528487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www.tacc.utexas.edu</a:t>
            </a:r>
            <a:r>
              <a:rPr lang="en-US" dirty="0" smtClean="0"/>
              <a:t>/</a:t>
            </a:r>
            <a:r>
              <a:rPr lang="en-US" dirty="0" err="1" smtClean="0"/>
              <a:t>scivis</a:t>
            </a:r>
            <a:r>
              <a:rPr lang="en-US" dirty="0" smtClean="0"/>
              <a:t>-gallery/blood-turbulence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573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The way research was…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4742"/>
            <a:ext cx="9144000" cy="53854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88668"/>
            <a:ext cx="1658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www.flickr.com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19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Model of the Universe 300M years after the Big Bang with radiation/gas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752" y="1417638"/>
            <a:ext cx="6647089" cy="489225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501751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www.tacc.utexas.edu</a:t>
            </a:r>
            <a:r>
              <a:rPr lang="en-US" dirty="0" smtClean="0"/>
              <a:t>/</a:t>
            </a:r>
            <a:r>
              <a:rPr lang="en-US" dirty="0" err="1" smtClean="0"/>
              <a:t>scivis</a:t>
            </a:r>
            <a:r>
              <a:rPr lang="en-US" dirty="0" smtClean="0"/>
              <a:t>-gallery/cosmic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927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006"/>
            <a:ext cx="8229600" cy="1143000"/>
          </a:xfrm>
        </p:spPr>
        <p:txBody>
          <a:bodyPr/>
          <a:lstStyle/>
          <a:p>
            <a:r>
              <a:rPr lang="en-US" dirty="0" smtClean="0"/>
              <a:t>The way research is…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18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Today.uconn.edu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58" y="996520"/>
            <a:ext cx="8067842" cy="541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63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9467"/>
            <a:ext cx="8229600" cy="1143000"/>
          </a:xfrm>
        </p:spPr>
        <p:txBody>
          <a:bodyPr/>
          <a:lstStyle/>
          <a:p>
            <a:r>
              <a:rPr lang="en-US" dirty="0" smtClean="0"/>
              <a:t>Computers are in the lab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38698"/>
            <a:ext cx="8328526" cy="55499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88668"/>
            <a:ext cx="1819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www.temple.edu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854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More samples, more data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1479"/>
            <a:ext cx="9144000" cy="54024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88668"/>
            <a:ext cx="2539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www.msutoday.msu.edu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387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70"/>
            <a:ext cx="8229600" cy="1143000"/>
          </a:xfrm>
        </p:spPr>
        <p:txBody>
          <a:bodyPr/>
          <a:lstStyle/>
          <a:p>
            <a:r>
              <a:rPr lang="en-US" dirty="0" smtClean="0"/>
              <a:t>More data, more computers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46" y="994246"/>
            <a:ext cx="7325895" cy="54944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88668"/>
            <a:ext cx="1946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Computing.llnl.gov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203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More research questions, even more computers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991894"/>
            <a:ext cx="5715000" cy="3797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88668"/>
            <a:ext cx="2147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Computation.llnl.gov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484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 smtClean="0"/>
              <a:t>‘Big data</a:t>
            </a:r>
            <a:r>
              <a:rPr lang="en-US" baseline="30000" dirty="0" smtClean="0"/>
              <a:t> </a:t>
            </a:r>
            <a:r>
              <a:rPr lang="en-US" dirty="0" smtClean="0"/>
              <a:t>is a collection of data sets so large and complex that it becomes difficult to process using on-hand database management tools or traditional data processing applications. </a:t>
            </a:r>
          </a:p>
          <a:p>
            <a:r>
              <a:rPr lang="en-US" dirty="0" smtClean="0"/>
              <a:t>The challenges include capture, </a:t>
            </a:r>
            <a:r>
              <a:rPr lang="en-US" dirty="0" err="1" smtClean="0"/>
              <a:t>curation</a:t>
            </a:r>
            <a:r>
              <a:rPr lang="en-US" dirty="0" smtClean="0"/>
              <a:t>, storage, search, sharing, transfer, analysis, and visualization. </a:t>
            </a:r>
          </a:p>
          <a:p>
            <a:r>
              <a:rPr lang="en-US" dirty="0" smtClean="0"/>
              <a:t>The trend to larger data sets is due to the additional information derivable from analysis of a single large set of related data, as compared to separate smaller sets with the same total amount of data, allowing correlations to be found.’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112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76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Obama’s 2012 $200 million Big Data Research and Development Initiative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‘</a:t>
            </a:r>
            <a:r>
              <a:rPr lang="en-US" dirty="0"/>
              <a:t>Advance state-of-the-art core </a:t>
            </a:r>
            <a:r>
              <a:rPr lang="en-US" dirty="0" smtClean="0"/>
              <a:t>technologies </a:t>
            </a:r>
            <a:r>
              <a:rPr lang="en-US" dirty="0"/>
              <a:t>needed to collect, store, preserve, </a:t>
            </a:r>
            <a:r>
              <a:rPr lang="en-US" dirty="0" smtClean="0"/>
              <a:t>manage</a:t>
            </a:r>
            <a:r>
              <a:rPr lang="en-US" dirty="0"/>
              <a:t>, analyze, and share </a:t>
            </a:r>
            <a:r>
              <a:rPr lang="en-US" dirty="0" smtClean="0"/>
              <a:t>huge </a:t>
            </a:r>
            <a:r>
              <a:rPr lang="en-US" dirty="0"/>
              <a:t>quantities of data. </a:t>
            </a:r>
            <a:endParaRPr lang="en-US" dirty="0" smtClean="0"/>
          </a:p>
          <a:p>
            <a:r>
              <a:rPr lang="en-US" dirty="0" smtClean="0"/>
              <a:t>Harness </a:t>
            </a:r>
            <a:r>
              <a:rPr lang="en-US" dirty="0"/>
              <a:t>these technologies to accelerate the pace of discovery in science and </a:t>
            </a:r>
            <a:r>
              <a:rPr lang="en-US" dirty="0" smtClean="0"/>
              <a:t>engineering</a:t>
            </a:r>
            <a:r>
              <a:rPr lang="en-US" dirty="0"/>
              <a:t>, </a:t>
            </a:r>
            <a:r>
              <a:rPr lang="en-US" dirty="0" smtClean="0"/>
              <a:t>strengthen </a:t>
            </a:r>
            <a:r>
              <a:rPr lang="en-US" dirty="0"/>
              <a:t>our national security, </a:t>
            </a:r>
            <a:r>
              <a:rPr lang="en-US" dirty="0" smtClean="0"/>
              <a:t>and </a:t>
            </a:r>
            <a:r>
              <a:rPr lang="en-US" dirty="0"/>
              <a:t>transform teaching and </a:t>
            </a:r>
            <a:r>
              <a:rPr lang="en-US" dirty="0" smtClean="0"/>
              <a:t>learning. </a:t>
            </a:r>
            <a:endParaRPr lang="en-US" dirty="0"/>
          </a:p>
          <a:p>
            <a:r>
              <a:rPr lang="en-US" dirty="0"/>
              <a:t>Expand the workforce needed to develop and use Big Data technologies. </a:t>
            </a:r>
            <a:r>
              <a:rPr lang="en-US" dirty="0" smtClean="0"/>
              <a:t>’ 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4562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White House Big Data press release 3/29/2012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593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5818</TotalTime>
  <Words>477</Words>
  <Application>Microsoft Macintosh PowerPoint</Application>
  <PresentationFormat>On-screen Show (4:3)</PresentationFormat>
  <Paragraphs>69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Why Learn Computation?</vt:lpstr>
      <vt:lpstr>The way research was…</vt:lpstr>
      <vt:lpstr>The way research is…</vt:lpstr>
      <vt:lpstr>Computers are in the lab</vt:lpstr>
      <vt:lpstr>More samples, more data</vt:lpstr>
      <vt:lpstr>More data, more computers</vt:lpstr>
      <vt:lpstr>More research questions, even more computers</vt:lpstr>
      <vt:lpstr>Big Data</vt:lpstr>
      <vt:lpstr>Obama’s 2012 $200 million Big Data Research and Development Initiative</vt:lpstr>
      <vt:lpstr>Reasons You Need to Learn Computation</vt:lpstr>
      <vt:lpstr>Topics Covered</vt:lpstr>
      <vt:lpstr>What You Can Do With computation</vt:lpstr>
      <vt:lpstr>Structural Finite Element Model of a Stradivari Violin</vt:lpstr>
      <vt:lpstr>Undocking of tRNA from Aminoacyl-tRNA-synthetase</vt:lpstr>
      <vt:lpstr>Structural Model of HIV-1 capsid</vt:lpstr>
      <vt:lpstr>Molecular orbitals of C60 fullerene</vt:lpstr>
      <vt:lpstr>Hurricane Modeling</vt:lpstr>
      <vt:lpstr>Human arterial tree</vt:lpstr>
      <vt:lpstr>Aortic Blood Turbulence from a Pump</vt:lpstr>
      <vt:lpstr>Model of the Universe 300M years after the Big Bang with radiation/gas</vt:lpstr>
    </vt:vector>
  </TitlesOfParts>
  <Company>Avian Disease and Oncology Laboratory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Learn Computation?</dc:title>
  <dc:creator>Alexis Black Pyrkosz</dc:creator>
  <cp:lastModifiedBy>Alexis Black Pyrkosz</cp:lastModifiedBy>
  <cp:revision>37</cp:revision>
  <dcterms:created xsi:type="dcterms:W3CDTF">2013-05-13T18:07:34Z</dcterms:created>
  <dcterms:modified xsi:type="dcterms:W3CDTF">2013-05-22T15:49:56Z</dcterms:modified>
</cp:coreProperties>
</file>